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7" r:id="rId2"/>
    <p:sldId id="311" r:id="rId3"/>
    <p:sldId id="318" r:id="rId4"/>
    <p:sldId id="316" r:id="rId5"/>
    <p:sldId id="299" r:id="rId6"/>
    <p:sldId id="300" r:id="rId7"/>
    <p:sldId id="325" r:id="rId8"/>
    <p:sldId id="261" r:id="rId9"/>
    <p:sldId id="264" r:id="rId10"/>
    <p:sldId id="305" r:id="rId11"/>
    <p:sldId id="322" r:id="rId12"/>
    <p:sldId id="324" r:id="rId13"/>
    <p:sldId id="266" r:id="rId14"/>
    <p:sldId id="323" r:id="rId15"/>
    <p:sldId id="284" r:id="rId16"/>
    <p:sldId id="317" r:id="rId17"/>
    <p:sldId id="286" r:id="rId18"/>
    <p:sldId id="314" r:id="rId19"/>
    <p:sldId id="312" r:id="rId20"/>
    <p:sldId id="306" r:id="rId21"/>
    <p:sldId id="320" r:id="rId22"/>
    <p:sldId id="295" r:id="rId23"/>
    <p:sldId id="319" r:id="rId24"/>
    <p:sldId id="273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12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EE3C855-5834-43E2-B0E3-0F90B7B0A89B}" type="datetimeFigureOut">
              <a:rPr lang="ru-RU"/>
              <a:pPr>
                <a:defRPr/>
              </a:pPr>
              <a:t>10.02.2015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11AF0EF-3C7F-4B20-AA39-012D192D5F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email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754323DA-11C1-4698-9BC8-A23185F954BE}" type="datetimeFigureOut">
              <a:rPr lang="ru-RU"/>
              <a:pPr>
                <a:defRPr/>
              </a:pPr>
              <a:t>10.02.2015</a:t>
            </a:fld>
            <a:endParaRPr lang="ru-RU"/>
          </a:p>
        </p:txBody>
      </p:sp>
      <p:sp>
        <p:nvSpPr>
          <p:cNvPr id="7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07297B6C-2C58-4369-9CEC-026905783D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545D0-34C3-4C49-9B1F-29A79C322F40}" type="datetimeFigureOut">
              <a:rPr lang="ru-RU"/>
              <a:pPr>
                <a:defRPr/>
              </a:pPr>
              <a:t>10.02.2015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C81FE-B6BC-460E-A6FA-6391BDB9A3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B02FAA7-33F6-4F4D-89A3-F03D616B08C1}" type="datetimeFigureOut">
              <a:rPr lang="ru-RU"/>
              <a:pPr>
                <a:defRPr/>
              </a:pPr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BAEC9F16-4679-4626-941E-BF33A6090B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B33B8-A889-4345-80E7-2CEA625124BD}" type="datetimeFigureOut">
              <a:rPr lang="ru-RU"/>
              <a:pPr>
                <a:defRPr/>
              </a:pPr>
              <a:t>10.02.2015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2FE71-6E68-42BF-99A5-30AC40B2C6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F0473761-46B5-41F9-B882-E2C2ED5BEE0A}" type="datetimeFigureOut">
              <a:rPr lang="ru-RU"/>
              <a:pPr>
                <a:defRPr/>
              </a:pPr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D3DFF1E-07CA-4D92-B6B4-122161231E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9E268-A055-4A1B-9005-91BD357E9784}" type="datetimeFigureOut">
              <a:rPr lang="ru-RU"/>
              <a:pPr>
                <a:defRPr/>
              </a:pPr>
              <a:t>10.02.2015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22BB2-7B55-4F92-841A-94B3E39745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EFA78-AADB-4865-A8C9-85037147114A}" type="datetimeFigureOut">
              <a:rPr lang="ru-RU"/>
              <a:pPr>
                <a:defRPr/>
              </a:pPr>
              <a:t>10.02.2015</a:t>
            </a:fld>
            <a:endParaRPr lang="ru-RU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CE568-116B-4C1C-9D90-096938BE03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6C75F-E5A7-48C9-B2CE-95895DB03044}" type="datetimeFigureOut">
              <a:rPr lang="ru-RU"/>
              <a:pPr>
                <a:defRPr/>
              </a:pPr>
              <a:t>10.02.2015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9D53D-28B7-46C3-A679-B8CB9D0E5D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E016A3-D509-46EE-A186-900F2DCB00C9}" type="datetimeFigureOut">
              <a:rPr lang="ru-RU"/>
              <a:pPr>
                <a:defRPr/>
              </a:pPr>
              <a:t>10.02.2015</a:t>
            </a:fld>
            <a:endParaRPr lang="ru-RU"/>
          </a:p>
        </p:txBody>
      </p:sp>
      <p:sp>
        <p:nvSpPr>
          <p:cNvPr id="3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09BE6B-B747-481C-8D69-BF4697B8F4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4EB6D-E092-4329-BC8A-B1F63891BE5A}" type="datetimeFigureOut">
              <a:rPr lang="ru-RU"/>
              <a:pPr>
                <a:defRPr/>
              </a:pPr>
              <a:t>10.02.2015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FB4E0-F74A-45CC-AD11-56F8885549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8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FEB08A8-9803-4975-8C33-23A1F1A598C5}" type="datetimeFigureOut">
              <a:rPr lang="ru-RU"/>
              <a:pPr>
                <a:defRPr/>
              </a:pPr>
              <a:t>10.02.2015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8626B95-1160-4861-AE48-EB348481D0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email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94DFC5C8-BE05-4A45-B52D-D99C9E744F2A}" type="datetimeFigureOut">
              <a:rPr lang="ru-RU"/>
              <a:pPr>
                <a:defRPr/>
              </a:pPr>
              <a:t>10.02.2015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875437BC-F05C-4710-A7C9-5B14B2B7D9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7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eaLnBrk="0" fontAlgn="base" hangingPunct="0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image" Target="../media/image7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4"/>
          <p:cNvSpPr>
            <a:spLocks noChangeArrowheads="1" noChangeShapeType="1" noTextEdit="1"/>
          </p:cNvSpPr>
          <p:nvPr/>
        </p:nvSpPr>
        <p:spPr bwMode="auto">
          <a:xfrm>
            <a:off x="1116013" y="908050"/>
            <a:ext cx="7200900" cy="2016125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14999">
                      <a:srgbClr val="66008F"/>
                    </a:gs>
                    <a:gs pos="32500">
                      <a:srgbClr val="BA0066"/>
                    </a:gs>
                    <a:gs pos="45000">
                      <a:srgbClr val="FF0000"/>
                    </a:gs>
                    <a:gs pos="50000">
                      <a:srgbClr val="FF8200"/>
                    </a:gs>
                    <a:gs pos="55000">
                      <a:srgbClr val="FF0000"/>
                    </a:gs>
                    <a:gs pos="67500">
                      <a:srgbClr val="BA0066"/>
                    </a:gs>
                    <a:gs pos="85001">
                      <a:srgbClr val="66008F"/>
                    </a:gs>
                    <a:gs pos="100000">
                      <a:srgbClr val="000082"/>
                    </a:gs>
                  </a:gsLst>
                  <a:lin ang="2700000" scaled="1"/>
                </a:gradFill>
                <a:latin typeface="Times New Roman"/>
                <a:cs typeface="Times New Roman"/>
              </a:rPr>
              <a:t>Три склонения</a:t>
            </a:r>
          </a:p>
        </p:txBody>
      </p:sp>
      <p:sp>
        <p:nvSpPr>
          <p:cNvPr id="2051" name="WordArt 5"/>
          <p:cNvSpPr>
            <a:spLocks noChangeArrowheads="1" noChangeShapeType="1" noTextEdit="1"/>
          </p:cNvSpPr>
          <p:nvPr/>
        </p:nvSpPr>
        <p:spPr bwMode="auto">
          <a:xfrm>
            <a:off x="827088" y="3141663"/>
            <a:ext cx="7921625" cy="24479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rgbClr val="00008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FF"/>
                    </a:gs>
                    <a:gs pos="50000">
                      <a:srgbClr val="FF0000"/>
                    </a:gs>
                    <a:gs pos="100000">
                      <a:srgbClr val="0000FF"/>
                    </a:gs>
                  </a:gsLst>
                  <a:lin ang="2700000" scaled="1"/>
                </a:gradFill>
                <a:latin typeface="Impact"/>
              </a:rPr>
              <a:t>имён существительных</a:t>
            </a:r>
          </a:p>
        </p:txBody>
      </p:sp>
      <p:pic>
        <p:nvPicPr>
          <p:cNvPr id="14339" name="Picture 6" descr="jiv332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2492375"/>
            <a:ext cx="1428750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7" descr="Aklods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0"/>
            <a:ext cx="1258887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8" descr="Oklods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0200" y="5013325"/>
            <a:ext cx="1244600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9" descr="Rklods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7092950" y="115888"/>
            <a:ext cx="1368425" cy="102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0" descr="Eklods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16013" y="5661025"/>
            <a:ext cx="1223962" cy="91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11" descr="Pklods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V="1">
            <a:off x="7019925" y="5462588"/>
            <a:ext cx="1195388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  <p:bldP spid="205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/>
              <a:t>   </a:t>
            </a:r>
            <a:r>
              <a:rPr lang="ru-RU" dirty="0" smtClean="0">
                <a:solidFill>
                  <a:schemeClr val="accent1"/>
                </a:solidFill>
              </a:rPr>
              <a:t>Тема урока: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2355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  <a:p>
            <a:pPr eaLnBrk="1" hangingPunct="1"/>
            <a:r>
              <a:rPr lang="ru-RU" sz="6000" smtClean="0"/>
              <a:t>Три склонения имен существительных.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Содержимое 1"/>
          <p:cNvSpPr>
            <a:spLocks noGrp="1"/>
          </p:cNvSpPr>
          <p:nvPr>
            <p:ph idx="4294967295"/>
          </p:nvPr>
        </p:nvSpPr>
        <p:spPr>
          <a:xfrm>
            <a:off x="357188" y="1006475"/>
            <a:ext cx="8572500" cy="4637088"/>
          </a:xfrm>
          <a:prstGeom prst="round2SameRect">
            <a:avLst/>
          </a:prstGeom>
          <a:solidFill>
            <a:srgbClr val="FFFFD5"/>
          </a:solidFill>
          <a:ln w="19050">
            <a:solidFill>
              <a:srgbClr val="CC0000"/>
            </a:solidFill>
          </a:ln>
        </p:spPr>
        <p:txBody>
          <a:bodyPr/>
          <a:lstStyle/>
          <a:p>
            <a:pPr>
              <a:buFont typeface="Wingdings" pitchFamily="2" charset="2"/>
              <a:buChar char="ü"/>
              <a:defRPr/>
            </a:pPr>
            <a:r>
              <a:rPr lang="ru-RU" smtClean="0">
                <a:solidFill>
                  <a:srgbClr val="C00000"/>
                </a:solidFill>
              </a:rPr>
              <a:t> </a:t>
            </a:r>
            <a:r>
              <a:rPr lang="ru-RU" b="1" smtClean="0">
                <a:solidFill>
                  <a:srgbClr val="C00000"/>
                </a:solidFill>
                <a:latin typeface="Century Schoolbook" pitchFamily="18" charset="0"/>
              </a:rPr>
              <a:t>В группе должен быть ответственный.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b="1" smtClean="0">
                <a:solidFill>
                  <a:srgbClr val="C00000"/>
                </a:solidFill>
                <a:latin typeface="Century Schoolbook" pitchFamily="18" charset="0"/>
              </a:rPr>
              <a:t> Работать должен каждый на общий результат.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b="1" smtClean="0">
                <a:solidFill>
                  <a:srgbClr val="C00000"/>
                </a:solidFill>
                <a:latin typeface="Century Schoolbook" pitchFamily="18" charset="0"/>
              </a:rPr>
              <a:t> Один говорит, другие слушают.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b="1" smtClean="0">
                <a:solidFill>
                  <a:srgbClr val="C00000"/>
                </a:solidFill>
                <a:latin typeface="Century Schoolbook" pitchFamily="18" charset="0"/>
              </a:rPr>
              <a:t> Если не понял, переспроси.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b="1" smtClean="0">
                <a:solidFill>
                  <a:srgbClr val="C00000"/>
                </a:solidFill>
                <a:latin typeface="Century Schoolbook" pitchFamily="18" charset="0"/>
              </a:rPr>
              <a:t> Свое несогласие высказывай вежливо.</a:t>
            </a:r>
            <a:endParaRPr lang="ru-RU" sz="3000" b="1" smtClean="0">
              <a:solidFill>
                <a:srgbClr val="C00000"/>
              </a:solidFill>
              <a:latin typeface="Century Schoolbook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0"/>
            <a:ext cx="8223726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i="1" dirty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entury Schoolbook" pitchFamily="18" charset="0"/>
                <a:cs typeface="Times New Roman" pitchFamily="18" charset="0"/>
              </a:rPr>
              <a:t>Правила работы в группе </a:t>
            </a:r>
            <a:endParaRPr lang="ru-RU" sz="4400" b="1" i="1" dirty="0">
              <a:ln w="11430"/>
              <a:solidFill>
                <a:srgbClr val="80008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entury Schoolboo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C:\Users\Учитель 11\Desktop\032332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17463"/>
            <a:ext cx="8243887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395288" y="2133600"/>
            <a:ext cx="19446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Trebuchet MS" pitchFamily="34" charset="0"/>
              </a:rPr>
              <a:t>      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6372225" y="2060575"/>
            <a:ext cx="23764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latin typeface="Trebuchet MS" pitchFamily="34" charset="0"/>
              </a:rPr>
              <a:t> </a:t>
            </a:r>
          </a:p>
        </p:txBody>
      </p:sp>
      <p:sp>
        <p:nvSpPr>
          <p:cNvPr id="8203" name="WordArt 11"/>
          <p:cNvSpPr>
            <a:spLocks noChangeArrowheads="1" noChangeShapeType="1" noTextEdit="1"/>
          </p:cNvSpPr>
          <p:nvPr/>
        </p:nvSpPr>
        <p:spPr bwMode="auto">
          <a:xfrm>
            <a:off x="214313" y="571500"/>
            <a:ext cx="2663825" cy="10080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638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1 склонение</a:t>
            </a:r>
          </a:p>
        </p:txBody>
      </p:sp>
      <p:sp>
        <p:nvSpPr>
          <p:cNvPr id="8213" name="WordArt 21"/>
          <p:cNvSpPr>
            <a:spLocks noChangeArrowheads="1" noChangeShapeType="1" noTextEdit="1"/>
          </p:cNvSpPr>
          <p:nvPr/>
        </p:nvSpPr>
        <p:spPr bwMode="auto">
          <a:xfrm>
            <a:off x="3059113" y="0"/>
            <a:ext cx="2663825" cy="10080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638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2 склонение</a:t>
            </a:r>
          </a:p>
        </p:txBody>
      </p:sp>
      <p:sp>
        <p:nvSpPr>
          <p:cNvPr id="8214" name="WordArt 22"/>
          <p:cNvSpPr>
            <a:spLocks noChangeArrowheads="1" noChangeShapeType="1" noTextEdit="1"/>
          </p:cNvSpPr>
          <p:nvPr/>
        </p:nvSpPr>
        <p:spPr bwMode="auto">
          <a:xfrm>
            <a:off x="6000750" y="642938"/>
            <a:ext cx="2663825" cy="100806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638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3 склонение</a:t>
            </a:r>
          </a:p>
        </p:txBody>
      </p:sp>
      <p:pic>
        <p:nvPicPr>
          <p:cNvPr id="8" name="Picture 11" descr="a4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643063"/>
            <a:ext cx="522287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2" descr="r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1571625" y="1500188"/>
            <a:ext cx="428625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3" descr="o4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1000125"/>
            <a:ext cx="50006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4" descr="e4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0" y="6286500"/>
            <a:ext cx="4191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6" descr="p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V="1">
            <a:off x="7059613" y="5715000"/>
            <a:ext cx="72707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5000625" y="4429125"/>
            <a:ext cx="571500" cy="500063"/>
          </a:xfrm>
          <a:prstGeom prst="rect">
            <a:avLst/>
          </a:prstGeom>
          <a:noFill/>
          <a:ln w="63500" cap="rnd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357188" y="2143125"/>
          <a:ext cx="8143875" cy="35242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4644"/>
                <a:gridCol w="2714644"/>
                <a:gridCol w="2714644"/>
              </a:tblGrid>
              <a:tr h="857256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лампа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тополь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соль</a:t>
                      </a:r>
                      <a:endParaRPr lang="ru-RU" sz="3200" dirty="0"/>
                    </a:p>
                  </a:txBody>
                  <a:tcPr/>
                </a:tc>
              </a:tr>
              <a:tr h="857256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зима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сугроб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печь</a:t>
                      </a:r>
                      <a:endParaRPr lang="ru-RU" sz="3200" dirty="0"/>
                    </a:p>
                  </a:txBody>
                  <a:tcPr/>
                </a:tc>
              </a:tr>
              <a:tr h="881069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вьюга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мороз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метель</a:t>
                      </a:r>
                      <a:endParaRPr lang="ru-RU" sz="3200" dirty="0"/>
                    </a:p>
                  </a:txBody>
                  <a:tcPr/>
                </a:tc>
              </a:tr>
              <a:tr h="928695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снежинка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снег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помощь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  <p:bldP spid="8199" grpId="0"/>
      <p:bldP spid="8203" grpId="0" animBg="1"/>
      <p:bldP spid="8213" grpId="0" animBg="1"/>
      <p:bldP spid="8214" grpId="0" animBg="1"/>
      <p:bldP spid="13" grpId="0" animBg="1"/>
      <p:bldP spid="1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compatLnSpc="1">
            <a:prstTxWarp prst="textNoShape">
              <a:avLst/>
            </a:prstTxWarp>
          </a:bodyPr>
          <a:lstStyle/>
          <a:p>
            <a:pPr algn="ctr"/>
            <a:r>
              <a:rPr lang="ru-RU" cap="none" smtClean="0">
                <a:ln>
                  <a:noFill/>
                </a:ln>
                <a:solidFill>
                  <a:schemeClr val="accent1"/>
                </a:solidFill>
              </a:rPr>
              <a:t>ФИЗКУЛЬТМИНУТКА</a:t>
            </a:r>
          </a:p>
        </p:txBody>
      </p:sp>
      <p:sp>
        <p:nvSpPr>
          <p:cNvPr id="2765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3200" smtClean="0">
                <a:solidFill>
                  <a:srgbClr val="0033CC"/>
                </a:solidFill>
              </a:rPr>
              <a:t>УЛИЦА, МАГАЗИН, МОЛОДЕЖЬ, ЛАДОШКА, ЛАДОНЬ, МЫШКА, МЫШЬ, ВОКЗАЛ, ДОРОГА, БАГАЖ, ЛОШАДЬ, ЛОШАДКА, САЛЮТ, СНЕГИРЬ, ДЕРЕВО.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WordArt 2"/>
          <p:cNvSpPr>
            <a:spLocks noChangeArrowheads="1" noChangeShapeType="1" noTextEdit="1"/>
          </p:cNvSpPr>
          <p:nvPr/>
        </p:nvSpPr>
        <p:spPr bwMode="auto">
          <a:xfrm>
            <a:off x="684213" y="115888"/>
            <a:ext cx="7775575" cy="38163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1"/>
                </a:gradFill>
                <a:latin typeface="Impact"/>
              </a:rPr>
              <a:t>Самостоятельная работа</a:t>
            </a:r>
          </a:p>
        </p:txBody>
      </p:sp>
      <p:pic>
        <p:nvPicPr>
          <p:cNvPr id="19461" name="Picture 5" descr="pe01821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3419475" y="3141663"/>
            <a:ext cx="2922588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cap="none" smtClean="0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2969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4000" smtClean="0"/>
              <a:t>Снежинка, падает, с, пушистая, неба.</a:t>
            </a:r>
            <a:br>
              <a:rPr lang="ru-RU" sz="4000" smtClean="0"/>
            </a:br>
            <a:r>
              <a:rPr lang="ru-RU" sz="4000" smtClean="0"/>
              <a:t>Снег, сверкает, белый, на , солнце. </a:t>
            </a:r>
          </a:p>
          <a:p>
            <a:r>
              <a:rPr lang="ru-RU" sz="4000" smtClean="0"/>
              <a:t>В, зимой, сад, красногрудые, снегири, прилетают.</a:t>
            </a:r>
            <a:br>
              <a:rPr lang="ru-RU" sz="4000" smtClean="0"/>
            </a:br>
            <a:endParaRPr lang="ru-RU" sz="4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0722" name="Содержимое 2"/>
          <p:cNvSpPr>
            <a:spLocks noGrp="1"/>
          </p:cNvSpPr>
          <p:nvPr>
            <p:ph idx="1"/>
          </p:nvPr>
        </p:nvSpPr>
        <p:spPr>
          <a:xfrm rot="10800000" flipV="1">
            <a:off x="1357313" y="2714625"/>
            <a:ext cx="6310312" cy="2071688"/>
          </a:xfrm>
        </p:spPr>
        <p:txBody>
          <a:bodyPr/>
          <a:lstStyle/>
          <a:p>
            <a:pPr marL="514350" indent="-514350" eaLnBrk="1" hangingPunct="1">
              <a:buFont typeface="Trebuchet MS" pitchFamily="34" charset="0"/>
              <a:buAutoNum type="arabicPeriod"/>
            </a:pPr>
            <a:endParaRPr lang="ru-RU" sz="3200" smtClean="0"/>
          </a:p>
        </p:txBody>
      </p:sp>
      <p:pic>
        <p:nvPicPr>
          <p:cNvPr id="30723" name="Picture 2" descr="C:\Documents and Settings\Admin\Рабочий стол\Времена года\, ноябрь 2005 0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Прямоугольник 4"/>
          <p:cNvSpPr>
            <a:spLocks noChangeArrowheads="1"/>
          </p:cNvSpPr>
          <p:nvPr/>
        </p:nvSpPr>
        <p:spPr bwMode="auto">
          <a:xfrm>
            <a:off x="785813" y="1214438"/>
            <a:ext cx="7072312" cy="618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>
              <a:buFont typeface="Trebuchet MS" pitchFamily="34" charset="0"/>
              <a:buAutoNum type="arabicPeriod"/>
            </a:pPr>
            <a:r>
              <a:rPr lang="ru-RU" sz="4000"/>
              <a:t> </a:t>
            </a:r>
            <a:r>
              <a:rPr lang="ru-RU" sz="4000" b="1"/>
              <a:t>С неба падает пушистая снежинка.</a:t>
            </a:r>
          </a:p>
          <a:p>
            <a:pPr marL="514350" indent="-514350">
              <a:buFont typeface="Trebuchet MS" pitchFamily="34" charset="0"/>
              <a:buAutoNum type="arabicPeriod"/>
            </a:pPr>
            <a:endParaRPr lang="ru-RU" sz="4000">
              <a:latin typeface="Trebuchet MS" pitchFamily="34" charset="0"/>
            </a:endParaRPr>
          </a:p>
          <a:p>
            <a:pPr marL="514350" indent="-514350">
              <a:buFont typeface="Trebuchet MS" pitchFamily="34" charset="0"/>
              <a:buAutoNum type="arabicPeriod"/>
            </a:pPr>
            <a:r>
              <a:rPr lang="ru-RU" sz="4000" b="1">
                <a:latin typeface="Trebuchet MS" pitchFamily="34" charset="0"/>
              </a:rPr>
              <a:t> Белый снег сверкает на солнце.</a:t>
            </a:r>
          </a:p>
          <a:p>
            <a:pPr marL="514350" indent="-514350">
              <a:buFont typeface="Trebuchet MS" pitchFamily="34" charset="0"/>
              <a:buAutoNum type="arabicPeriod"/>
            </a:pPr>
            <a:endParaRPr lang="ru-RU" sz="4000">
              <a:latin typeface="Trebuchet MS" pitchFamily="34" charset="0"/>
            </a:endParaRPr>
          </a:p>
          <a:p>
            <a:pPr marL="514350" indent="-514350">
              <a:buFont typeface="Trebuchet MS" pitchFamily="34" charset="0"/>
              <a:buAutoNum type="arabicPeriod"/>
            </a:pPr>
            <a:r>
              <a:rPr lang="ru-RU" sz="4000" b="1">
                <a:latin typeface="Trebuchet MS" pitchFamily="34" charset="0"/>
              </a:rPr>
              <a:t> </a:t>
            </a:r>
            <a:r>
              <a:rPr lang="ru-RU" sz="4000" b="1"/>
              <a:t>В, зимой, сад, красногрудые, снегири, прилетают</a:t>
            </a:r>
            <a:br>
              <a:rPr lang="ru-RU" sz="4000" b="1"/>
            </a:br>
            <a:endParaRPr lang="ru-RU" sz="4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446628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Снежинка</a:t>
            </a:r>
            <a:br>
              <a:rPr lang="ru-RU" dirty="0" smtClean="0"/>
            </a:br>
            <a:r>
              <a:rPr lang="ru-RU" dirty="0" smtClean="0"/>
              <a:t>Пушинка</a:t>
            </a:r>
            <a:br>
              <a:rPr lang="ru-RU" dirty="0" smtClean="0"/>
            </a:br>
            <a:r>
              <a:rPr lang="ru-RU" dirty="0" smtClean="0"/>
              <a:t>Летает</a:t>
            </a:r>
            <a:br>
              <a:rPr lang="ru-RU" dirty="0" smtClean="0"/>
            </a:br>
            <a:r>
              <a:rPr lang="ru-RU" dirty="0" smtClean="0"/>
              <a:t>сверкает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1746" name="Picture 2" descr="C:\Documents and Settings\Admin\Рабочий стол\Времена года\002_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643188"/>
            <a:ext cx="7786687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Прямоугольник 1"/>
          <p:cNvSpPr>
            <a:spLocks noChangeArrowheads="1"/>
          </p:cNvSpPr>
          <p:nvPr/>
        </p:nvSpPr>
        <p:spPr bwMode="auto">
          <a:xfrm>
            <a:off x="0" y="0"/>
            <a:ext cx="814387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>
                <a:latin typeface="Trebuchet MS" pitchFamily="34" charset="0"/>
              </a:rPr>
              <a:t>Поэт посвятил стихи вьюге, бурану, метели</a:t>
            </a:r>
            <a:r>
              <a:rPr lang="ru-RU">
                <a:latin typeface="Trebuchet MS" pitchFamily="34" charset="0"/>
              </a:rPr>
              <a:t>.</a:t>
            </a:r>
          </a:p>
        </p:txBody>
      </p:sp>
      <p:pic>
        <p:nvPicPr>
          <p:cNvPr id="32770" name="Picture 2" descr="C:\Documents and Settings\Admin\Рабочий стол\Времена года\foto06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38" y="2159000"/>
            <a:ext cx="5262562" cy="398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Прямоугольник 1"/>
          <p:cNvSpPr>
            <a:spLocks noChangeArrowheads="1"/>
          </p:cNvSpPr>
          <p:nvPr/>
        </p:nvSpPr>
        <p:spPr bwMode="auto">
          <a:xfrm>
            <a:off x="357188" y="428625"/>
            <a:ext cx="6500812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Trebuchet MS" pitchFamily="34" charset="0"/>
              </a:rPr>
              <a:t> Внимание!  Проверь, дружок!</a:t>
            </a:r>
          </a:p>
          <a:p>
            <a:r>
              <a:rPr lang="ru-RU" sz="4000">
                <a:latin typeface="Trebuchet MS" pitchFamily="34" charset="0"/>
              </a:rPr>
              <a:t> Готов ли ты начать урок?</a:t>
            </a:r>
          </a:p>
          <a:p>
            <a:r>
              <a:rPr lang="ru-RU" sz="4000">
                <a:latin typeface="Trebuchet MS" pitchFamily="34" charset="0"/>
              </a:rPr>
              <a:t> Все ль на месте, все ль в порядке?</a:t>
            </a:r>
          </a:p>
          <a:p>
            <a:r>
              <a:rPr lang="ru-RU" sz="4000">
                <a:latin typeface="Trebuchet MS" pitchFamily="34" charset="0"/>
              </a:rPr>
              <a:t> Ручки, книги и тетрадки?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2"/>
                </a:solidFill>
              </a:rPr>
              <a:t>          Проблема !!!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3379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v"/>
            </a:pPr>
            <a:r>
              <a:rPr lang="ru-RU" sz="3600" smtClean="0"/>
              <a:t> </a:t>
            </a:r>
            <a:r>
              <a:rPr lang="ru-RU" sz="2800" smtClean="0"/>
              <a:t>Существительные стоят в одном и том падеже, в одном и том же числе, а окончания у них разные.</a:t>
            </a:r>
            <a:endParaRPr lang="en-US" sz="2800" smtClean="0"/>
          </a:p>
          <a:p>
            <a:pPr eaLnBrk="1" hangingPunct="1">
              <a:buFont typeface="Wingdings" pitchFamily="2" charset="2"/>
              <a:buChar char="v"/>
            </a:pPr>
            <a:r>
              <a:rPr lang="ru-RU" sz="2800" smtClean="0"/>
              <a:t> Теперь вы знаете почему!</a:t>
            </a:r>
          </a:p>
          <a:p>
            <a:pPr eaLnBrk="1" hangingPunct="1">
              <a:buFont typeface="Wingdings 2" pitchFamily="18" charset="2"/>
              <a:buNone/>
            </a:pPr>
            <a:endParaRPr lang="ru-RU" sz="2800" smtClean="0"/>
          </a:p>
        </p:txBody>
      </p:sp>
      <p:pic>
        <p:nvPicPr>
          <p:cNvPr id="4" name="Рисунок 1" descr="ag00317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75" y="3786188"/>
            <a:ext cx="3362325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ru-RU" sz="4000" b="0" i="1" cap="none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Итог  урока</a:t>
            </a:r>
          </a:p>
        </p:txBody>
      </p:sp>
      <p:sp>
        <p:nvSpPr>
          <p:cNvPr id="34818" name="Rectangle 3"/>
          <p:cNvSpPr>
            <a:spLocks noGrp="1"/>
          </p:cNvSpPr>
          <p:nvPr>
            <p:ph type="body" idx="1"/>
          </p:nvPr>
        </p:nvSpPr>
        <p:spPr>
          <a:xfrm>
            <a:off x="468313" y="1628775"/>
            <a:ext cx="7239000" cy="4846638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  <a:buClrTx/>
              <a:buSzTx/>
              <a:buFontTx/>
              <a:buChar char="-"/>
            </a:pPr>
            <a:r>
              <a:rPr lang="ru-RU" sz="3200" b="1" smtClean="0">
                <a:solidFill>
                  <a:srgbClr val="002060"/>
                </a:solidFill>
              </a:rPr>
              <a:t>Что мы изучали и повторяли на уроке?</a:t>
            </a:r>
          </a:p>
          <a:p>
            <a:pPr>
              <a:lnSpc>
                <a:spcPct val="150000"/>
              </a:lnSpc>
              <a:spcBef>
                <a:spcPct val="0"/>
              </a:spcBef>
              <a:buClrTx/>
              <a:buSzTx/>
              <a:buFontTx/>
              <a:buChar char="-"/>
            </a:pPr>
            <a:endParaRPr lang="ru-RU" sz="3200" b="1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sz="3200" b="1" smtClean="0">
                <a:solidFill>
                  <a:srgbClr val="002060"/>
                </a:solidFill>
              </a:rPr>
              <a:t>Как  будем определять склонение имени существительного?</a:t>
            </a:r>
          </a:p>
          <a:p>
            <a:endParaRPr lang="ru-RU" sz="32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1638" y="335915"/>
            <a:ext cx="72390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/>
                </a:solidFill>
              </a:rPr>
              <a:t>Домашнее задание.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5842" name="Содержимое 2"/>
          <p:cNvSpPr>
            <a:spLocks noGrp="1"/>
          </p:cNvSpPr>
          <p:nvPr>
            <p:ph idx="1"/>
          </p:nvPr>
        </p:nvSpPr>
        <p:spPr>
          <a:xfrm>
            <a:off x="468313" y="1628775"/>
            <a:ext cx="7239000" cy="4846638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1.Придумать и записать по 3 имени существительного разного склонения.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2.Составить три предложения о зиме. Определить склонение имен существительных.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ru-RU" sz="3900" b="0" i="1" cap="none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Оцени свою работу</a:t>
            </a:r>
          </a:p>
        </p:txBody>
      </p:sp>
      <p:sp>
        <p:nvSpPr>
          <p:cNvPr id="3686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sz="3200" b="1" i="1" smtClean="0">
                <a:solidFill>
                  <a:srgbClr val="C00000"/>
                </a:solidFill>
              </a:rPr>
              <a:t>Мне было сложно на уроке</a:t>
            </a:r>
          </a:p>
          <a:p>
            <a:endParaRPr lang="ru-RU" sz="3200" smtClean="0"/>
          </a:p>
        </p:txBody>
      </p:sp>
      <p:sp>
        <p:nvSpPr>
          <p:cNvPr id="36867" name="Rectangle 4"/>
          <p:cNvSpPr>
            <a:spLocks noChangeArrowheads="1"/>
          </p:cNvSpPr>
          <p:nvPr/>
        </p:nvSpPr>
        <p:spPr bwMode="auto">
          <a:xfrm>
            <a:off x="468313" y="2349500"/>
            <a:ext cx="5191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i="1">
                <a:solidFill>
                  <a:srgbClr val="FFC000"/>
                </a:solidFill>
              </a:rPr>
              <a:t>Я не все понял(а)</a:t>
            </a:r>
          </a:p>
        </p:txBody>
      </p:sp>
      <p:sp>
        <p:nvSpPr>
          <p:cNvPr id="36868" name="Rectangle 5"/>
          <p:cNvSpPr>
            <a:spLocks noChangeArrowheads="1"/>
          </p:cNvSpPr>
          <p:nvPr/>
        </p:nvSpPr>
        <p:spPr bwMode="auto">
          <a:xfrm>
            <a:off x="2281238" y="3246438"/>
            <a:ext cx="45831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b="1" i="1">
              <a:solidFill>
                <a:srgbClr val="006600"/>
              </a:solidFill>
            </a:endParaRPr>
          </a:p>
          <a:p>
            <a:endParaRPr lang="ru-RU" b="1" i="1">
              <a:solidFill>
                <a:srgbClr val="006600"/>
              </a:solidFill>
            </a:endParaRPr>
          </a:p>
        </p:txBody>
      </p:sp>
      <p:sp>
        <p:nvSpPr>
          <p:cNvPr id="36869" name="Rectangle 6"/>
          <p:cNvSpPr>
            <a:spLocks noChangeArrowheads="1"/>
          </p:cNvSpPr>
          <p:nvPr/>
        </p:nvSpPr>
        <p:spPr bwMode="auto">
          <a:xfrm>
            <a:off x="468313" y="3122613"/>
            <a:ext cx="88407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i="1">
                <a:solidFill>
                  <a:srgbClr val="006600"/>
                </a:solidFill>
              </a:rPr>
              <a:t>Я молодец! Я со всем справилась(ся)!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WordArt 4"/>
          <p:cNvSpPr>
            <a:spLocks noChangeArrowheads="1" noChangeShapeType="1" noTextEdit="1"/>
          </p:cNvSpPr>
          <p:nvPr/>
        </p:nvSpPr>
        <p:spPr bwMode="auto">
          <a:xfrm>
            <a:off x="468313" y="620713"/>
            <a:ext cx="8137525" cy="17287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Спасибо за урок!</a:t>
            </a:r>
          </a:p>
        </p:txBody>
      </p:sp>
      <p:pic>
        <p:nvPicPr>
          <p:cNvPr id="23557" name="Picture 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3538" y="2708275"/>
            <a:ext cx="2846387" cy="330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ru-RU" sz="4000" b="0" i="1" cap="none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Чистописание</a:t>
            </a:r>
          </a:p>
        </p:txBody>
      </p:sp>
      <p:sp>
        <p:nvSpPr>
          <p:cNvPr id="16386" name="Rectangle 3"/>
          <p:cNvSpPr>
            <a:spLocks noGrp="1"/>
          </p:cNvSpPr>
          <p:nvPr>
            <p:ph type="body" idx="1"/>
          </p:nvPr>
        </p:nvSpPr>
        <p:spPr>
          <a:xfrm>
            <a:off x="395288" y="1628775"/>
            <a:ext cx="7239000" cy="4846638"/>
          </a:xfrm>
        </p:spPr>
        <p:txBody>
          <a:bodyPr/>
          <a:lstStyle/>
          <a:p>
            <a:r>
              <a:rPr lang="ru-RU" sz="5400" b="1" i="1" smtClean="0">
                <a:solidFill>
                  <a:srgbClr val="1F497D"/>
                </a:solidFill>
              </a:rPr>
              <a:t>Рр     Ри   Ро   Рв    ро   ре   рм   ру</a:t>
            </a:r>
            <a:r>
              <a:rPr lang="ru-RU" sz="4000" b="1" i="1" smtClean="0">
                <a:solidFill>
                  <a:srgbClr val="1F497D"/>
                </a:solidFill>
              </a:rPr>
              <a:t>   </a:t>
            </a:r>
            <a:endParaRPr lang="ru-RU" sz="4000" smtClean="0"/>
          </a:p>
          <a:p>
            <a:r>
              <a:rPr lang="ru-RU" sz="4000" i="1" smtClean="0">
                <a:solidFill>
                  <a:srgbClr val="0033CC"/>
                </a:solidFill>
              </a:rPr>
              <a:t>Р.машка, р.кета, р.зина,</a:t>
            </a:r>
          </a:p>
          <a:p>
            <a:pPr>
              <a:buFont typeface="Wingdings 2" pitchFamily="18" charset="2"/>
              <a:buNone/>
            </a:pPr>
            <a:r>
              <a:rPr lang="ru-RU" sz="4000" i="1" smtClean="0">
                <a:solidFill>
                  <a:srgbClr val="0033CC"/>
                </a:solidFill>
              </a:rPr>
              <a:t>р.сунок, р.стение</a:t>
            </a:r>
          </a:p>
        </p:txBody>
      </p:sp>
      <p:pic>
        <p:nvPicPr>
          <p:cNvPr id="1638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8625" y="3933825"/>
            <a:ext cx="2663825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Прямоугольник 1"/>
          <p:cNvSpPr>
            <a:spLocks noChangeArrowheads="1"/>
          </p:cNvSpPr>
          <p:nvPr/>
        </p:nvSpPr>
        <p:spPr bwMode="auto">
          <a:xfrm>
            <a:off x="0" y="0"/>
            <a:ext cx="814387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>
                <a:latin typeface="Trebuchet MS" pitchFamily="34" charset="0"/>
              </a:rPr>
              <a:t>Поэт посвятил стихи вьюге, бурану, метели</a:t>
            </a:r>
            <a:r>
              <a:rPr lang="ru-RU">
                <a:latin typeface="Trebuchet MS" pitchFamily="34" charset="0"/>
              </a:rPr>
              <a:t>.</a:t>
            </a:r>
          </a:p>
        </p:txBody>
      </p:sp>
      <p:pic>
        <p:nvPicPr>
          <p:cNvPr id="17410" name="Picture 2" descr="C:\Documents and Settings\Admin\Рабочий стол\Времена года\foto06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38" y="2159000"/>
            <a:ext cx="5262562" cy="398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2"/>
                </a:solidFill>
              </a:rPr>
              <a:t>ПРОБЛЕМА!!!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18434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Существительные  стоят в одном и том же падеже (дательном), в одном и том же числе (единственном), а окончания у них разные. Почему? </a:t>
            </a:r>
            <a:endParaRPr lang="ru-RU" smtClean="0"/>
          </a:p>
          <a:p>
            <a:pPr eaLnBrk="1" hangingPunct="1"/>
            <a:endParaRPr lang="ru-RU" smtClean="0"/>
          </a:p>
        </p:txBody>
      </p:sp>
      <p:pic>
        <p:nvPicPr>
          <p:cNvPr id="5" name="Рисунок 1" descr="ag00317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6238" y="4064000"/>
            <a:ext cx="3362325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comp\Рабочий стол\ж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836613"/>
            <a:ext cx="7532687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compatLnSpc="1">
            <a:prstTxWarp prst="textNoShape">
              <a:avLst/>
            </a:prstTxWarp>
          </a:bodyPr>
          <a:lstStyle/>
          <a:p>
            <a:pPr algn="ctr"/>
            <a:r>
              <a:rPr lang="ru-RU" sz="6000" cap="none" smtClean="0">
                <a:ln>
                  <a:noFill/>
                </a:ln>
                <a:solidFill>
                  <a:srgbClr val="0033CC"/>
                </a:solidFill>
              </a:rPr>
              <a:t>ЦЕЛЬ</a:t>
            </a:r>
          </a:p>
        </p:txBody>
      </p:sp>
      <p:sp>
        <p:nvSpPr>
          <p:cNvPr id="2048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>
                <a:solidFill>
                  <a:schemeClr val="tx2"/>
                </a:solidFill>
              </a:rPr>
              <a:t>– </a:t>
            </a:r>
            <a:r>
              <a:rPr lang="ru-RU" sz="4800" smtClean="0">
                <a:solidFill>
                  <a:schemeClr val="tx2"/>
                </a:solidFill>
              </a:rPr>
              <a:t>Определить от чего зависит правописание окончаний имен существительных в различных падежах.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WordArt 5"/>
          <p:cNvSpPr>
            <a:spLocks noChangeArrowheads="1" noChangeShapeType="1" noTextEdit="1"/>
          </p:cNvSpPr>
          <p:nvPr/>
        </p:nvSpPr>
        <p:spPr bwMode="auto">
          <a:xfrm>
            <a:off x="971550" y="2133600"/>
            <a:ext cx="6883400" cy="10810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4611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Ко второму склонению относятся </a:t>
            </a:r>
          </a:p>
        </p:txBody>
      </p:sp>
      <p:sp>
        <p:nvSpPr>
          <p:cNvPr id="5126" name="WordArt 6"/>
          <p:cNvSpPr>
            <a:spLocks noChangeArrowheads="1" noChangeShapeType="1" noTextEdit="1"/>
          </p:cNvSpPr>
          <p:nvPr/>
        </p:nvSpPr>
        <p:spPr bwMode="auto">
          <a:xfrm>
            <a:off x="1042988" y="0"/>
            <a:ext cx="6811962" cy="11953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6213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 первому склонению относятся </a:t>
            </a: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0" y="981075"/>
            <a:ext cx="8858250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chemeClr val="accent2"/>
                </a:solidFill>
                <a:latin typeface="Trebuchet MS" pitchFamily="34" charset="0"/>
              </a:rPr>
              <a:t>имена существительные                                        </a:t>
            </a:r>
            <a:r>
              <a:rPr lang="ru-RU" sz="2400" b="1">
                <a:solidFill>
                  <a:srgbClr val="FF0000"/>
                </a:solidFill>
                <a:latin typeface="Arial Black" pitchFamily="34" charset="0"/>
              </a:rPr>
              <a:t>женского и мужского рода</a:t>
            </a:r>
            <a:r>
              <a:rPr lang="ru-RU" sz="2400" b="1">
                <a:solidFill>
                  <a:schemeClr val="accent2"/>
                </a:solidFill>
                <a:latin typeface="Arial Black" pitchFamily="34" charset="0"/>
              </a:rPr>
              <a:t> </a:t>
            </a:r>
            <a:r>
              <a:rPr lang="ru-RU" sz="2400" b="1">
                <a:solidFill>
                  <a:schemeClr val="accent2"/>
                </a:solidFill>
                <a:latin typeface="Trebuchet MS" pitchFamily="34" charset="0"/>
              </a:rPr>
              <a:t>с окончаниями </a:t>
            </a:r>
            <a:r>
              <a:rPr lang="en-US" sz="2400" b="1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en-US" sz="3200" b="1">
                <a:solidFill>
                  <a:srgbClr val="FF0000"/>
                </a:solidFill>
                <a:latin typeface="Arial Black" pitchFamily="34" charset="0"/>
              </a:rPr>
              <a:t>- </a:t>
            </a:r>
            <a:r>
              <a:rPr lang="ru-RU" sz="3200" b="1">
                <a:solidFill>
                  <a:srgbClr val="FF0000"/>
                </a:solidFill>
                <a:latin typeface="Arial Black" pitchFamily="34" charset="0"/>
              </a:rPr>
              <a:t>А,</a:t>
            </a:r>
            <a:r>
              <a:rPr lang="en-US" sz="3200" b="1">
                <a:solidFill>
                  <a:srgbClr val="FF0000"/>
                </a:solidFill>
                <a:latin typeface="Arial Black" pitchFamily="34" charset="0"/>
              </a:rPr>
              <a:t> -</a:t>
            </a:r>
            <a:r>
              <a:rPr lang="ru-RU" sz="3200" b="1">
                <a:solidFill>
                  <a:srgbClr val="FF0000"/>
                </a:solidFill>
                <a:latin typeface="Arial Black" pitchFamily="34" charset="0"/>
              </a:rPr>
              <a:t>Я</a:t>
            </a:r>
            <a:r>
              <a:rPr lang="ru-RU" sz="3200" b="1">
                <a:solidFill>
                  <a:schemeClr val="accent2"/>
                </a:solidFill>
                <a:latin typeface="Arial Black" pitchFamily="34" charset="0"/>
              </a:rPr>
              <a:t> </a:t>
            </a:r>
            <a:r>
              <a:rPr lang="ru-RU" sz="3200" b="1">
                <a:solidFill>
                  <a:schemeClr val="accent2"/>
                </a:solidFill>
                <a:latin typeface="Trebuchet MS" pitchFamily="34" charset="0"/>
              </a:rPr>
              <a:t>         </a:t>
            </a:r>
            <a:r>
              <a:rPr lang="ru-RU" sz="2400" b="1">
                <a:solidFill>
                  <a:schemeClr val="accent2"/>
                </a:solidFill>
                <a:latin typeface="Trebuchet MS" pitchFamily="34" charset="0"/>
              </a:rPr>
              <a:t>в именительном падеже</a:t>
            </a: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285750" y="2924175"/>
            <a:ext cx="8501063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chemeClr val="accent2"/>
                </a:solidFill>
                <a:latin typeface="Trebuchet MS" pitchFamily="34" charset="0"/>
              </a:rPr>
              <a:t>имена существительные                                                                                  </a:t>
            </a:r>
            <a:r>
              <a:rPr lang="ru-RU" sz="2800" b="1">
                <a:solidFill>
                  <a:srgbClr val="FF0000"/>
                </a:solidFill>
                <a:latin typeface="Arial Black" pitchFamily="34" charset="0"/>
              </a:rPr>
              <a:t>мужского рода с нулевым окончанием</a:t>
            </a:r>
            <a:r>
              <a:rPr lang="ru-RU" sz="2800" b="1">
                <a:solidFill>
                  <a:schemeClr val="accent2"/>
                </a:solidFill>
                <a:latin typeface="Arial Black" pitchFamily="34" charset="0"/>
              </a:rPr>
              <a:t>                                                                                 </a:t>
            </a:r>
            <a:r>
              <a:rPr lang="ru-RU" sz="2400" b="1">
                <a:solidFill>
                  <a:schemeClr val="accent2"/>
                </a:solidFill>
                <a:latin typeface="Trebuchet MS" pitchFamily="34" charset="0"/>
              </a:rPr>
              <a:t>и </a:t>
            </a:r>
            <a:r>
              <a:rPr lang="en-US" sz="2400" b="1">
                <a:solidFill>
                  <a:schemeClr val="accent2"/>
                </a:solidFill>
                <a:latin typeface="Trebuchet MS" pitchFamily="34" charset="0"/>
              </a:rPr>
              <a:t> </a:t>
            </a:r>
            <a:r>
              <a:rPr lang="ru-RU" sz="2800" b="1">
                <a:solidFill>
                  <a:srgbClr val="FF0000"/>
                </a:solidFill>
                <a:latin typeface="Arial Black" pitchFamily="34" charset="0"/>
              </a:rPr>
              <a:t>среднего рода</a:t>
            </a:r>
            <a:r>
              <a:rPr lang="ru-RU" sz="2800" b="1">
                <a:solidFill>
                  <a:schemeClr val="accent2"/>
                </a:solidFill>
                <a:latin typeface="Arial Black" pitchFamily="34" charset="0"/>
              </a:rPr>
              <a:t> </a:t>
            </a:r>
            <a:r>
              <a:rPr lang="ru-RU" sz="2400" b="1">
                <a:solidFill>
                  <a:schemeClr val="accent2"/>
                </a:solidFill>
                <a:latin typeface="Trebuchet MS" pitchFamily="34" charset="0"/>
              </a:rPr>
              <a:t>с окончаниями </a:t>
            </a:r>
            <a:r>
              <a:rPr lang="en-US" sz="2800" b="1">
                <a:solidFill>
                  <a:srgbClr val="FF0000"/>
                </a:solidFill>
                <a:latin typeface="Arial Black" pitchFamily="34" charset="0"/>
              </a:rPr>
              <a:t> - </a:t>
            </a:r>
            <a:r>
              <a:rPr lang="ru-RU" sz="2800" b="1">
                <a:solidFill>
                  <a:srgbClr val="FF0000"/>
                </a:solidFill>
                <a:latin typeface="Arial Black" pitchFamily="34" charset="0"/>
              </a:rPr>
              <a:t>О, -</a:t>
            </a:r>
            <a:r>
              <a:rPr lang="en-US" sz="2800" b="1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sz="2800" b="1">
                <a:solidFill>
                  <a:srgbClr val="FF0000"/>
                </a:solidFill>
                <a:latin typeface="Arial Black" pitchFamily="34" charset="0"/>
              </a:rPr>
              <a:t>Е</a:t>
            </a:r>
            <a:r>
              <a:rPr lang="ru-RU" sz="2800" b="1">
                <a:solidFill>
                  <a:schemeClr val="accent2"/>
                </a:solidFill>
                <a:latin typeface="Arial Black" pitchFamily="34" charset="0"/>
              </a:rPr>
              <a:t>                                                                                                                                   </a:t>
            </a:r>
            <a:r>
              <a:rPr lang="ru-RU" sz="2400" b="1">
                <a:solidFill>
                  <a:schemeClr val="accent2"/>
                </a:solidFill>
                <a:latin typeface="Trebuchet MS" pitchFamily="34" charset="0"/>
              </a:rPr>
              <a:t>в именительном падеже</a:t>
            </a: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0" y="5357813"/>
            <a:ext cx="9144000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chemeClr val="accent2"/>
                </a:solidFill>
                <a:latin typeface="Trebuchet MS" pitchFamily="34" charset="0"/>
              </a:rPr>
              <a:t>имена существительные                                                                                       </a:t>
            </a:r>
            <a:r>
              <a:rPr lang="ru-RU" sz="2800" b="1">
                <a:solidFill>
                  <a:srgbClr val="FF0000"/>
                </a:solidFill>
                <a:latin typeface="Arial Black" pitchFamily="34" charset="0"/>
              </a:rPr>
              <a:t>женского рода с мягким знаком на конце</a:t>
            </a:r>
            <a:r>
              <a:rPr lang="ru-RU" sz="2800" b="1">
                <a:solidFill>
                  <a:schemeClr val="accent2"/>
                </a:solidFill>
                <a:latin typeface="Arial Black" pitchFamily="34" charset="0"/>
              </a:rPr>
              <a:t>                                                                         </a:t>
            </a:r>
            <a:r>
              <a:rPr lang="ru-RU" sz="2400" b="1">
                <a:solidFill>
                  <a:schemeClr val="accent2"/>
                </a:solidFill>
                <a:latin typeface="Trebuchet MS" pitchFamily="34" charset="0"/>
              </a:rPr>
              <a:t>в именительном падеже</a:t>
            </a:r>
          </a:p>
        </p:txBody>
      </p:sp>
      <p:pic>
        <p:nvPicPr>
          <p:cNvPr id="21510" name="Picture 11" descr="a4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15888"/>
            <a:ext cx="688975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12" descr="r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7885113" y="260350"/>
            <a:ext cx="75565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13" descr="o4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2636838"/>
            <a:ext cx="762000" cy="72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Picture 14" descr="e4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85113" y="2420938"/>
            <a:ext cx="7747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5" name="WordArt 15"/>
          <p:cNvSpPr>
            <a:spLocks noChangeArrowheads="1" noChangeShapeType="1" noTextEdit="1"/>
          </p:cNvSpPr>
          <p:nvPr/>
        </p:nvSpPr>
        <p:spPr bwMode="auto">
          <a:xfrm>
            <a:off x="1116013" y="4437063"/>
            <a:ext cx="6884987" cy="10795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4611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 третьему склонению относятся </a:t>
            </a:r>
          </a:p>
        </p:txBody>
      </p:sp>
      <p:pic>
        <p:nvPicPr>
          <p:cNvPr id="21515" name="Picture 16" descr="p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V="1">
            <a:off x="7524750" y="4941888"/>
            <a:ext cx="773113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animBg="1"/>
      <p:bldP spid="5126" grpId="0" animBg="1"/>
      <p:bldP spid="5128" grpId="0"/>
      <p:bldP spid="5129" grpId="0"/>
      <p:bldP spid="5130" grpId="0"/>
      <p:bldP spid="51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WordArt 4"/>
          <p:cNvSpPr>
            <a:spLocks noChangeArrowheads="1" noChangeShapeType="1" noTextEdit="1"/>
          </p:cNvSpPr>
          <p:nvPr/>
        </p:nvSpPr>
        <p:spPr bwMode="auto">
          <a:xfrm>
            <a:off x="684213" y="115888"/>
            <a:ext cx="7775575" cy="38163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1"/>
                </a:gradFill>
                <a:latin typeface="Impact"/>
              </a:rPr>
              <a:t>Работа </a:t>
            </a:r>
          </a:p>
          <a:p>
            <a:pPr algn="ctr"/>
            <a:r>
              <a:rPr lang="ru-RU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1"/>
                </a:gradFill>
                <a:latin typeface="Impact"/>
              </a:rPr>
              <a:t>с учебником</a:t>
            </a:r>
          </a:p>
        </p:txBody>
      </p:sp>
      <p:pic>
        <p:nvPicPr>
          <p:cNvPr id="10243" name="Picture 5" descr="j008895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0" y="3068638"/>
            <a:ext cx="3929063" cy="336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Другая 3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B13F9A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Другая 3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B13F9A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531</TotalTime>
  <Words>282</Words>
  <Application>Microsoft Office PowerPoint</Application>
  <PresentationFormat>Экран (4:3)</PresentationFormat>
  <Paragraphs>58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5</vt:i4>
      </vt:variant>
      <vt:variant>
        <vt:lpstr>Заголовки слайдов</vt:lpstr>
      </vt:variant>
      <vt:variant>
        <vt:i4>24</vt:i4>
      </vt:variant>
    </vt:vector>
  </HeadingPairs>
  <TitlesOfParts>
    <vt:vector size="36" baseType="lpstr">
      <vt:lpstr>Arial</vt:lpstr>
      <vt:lpstr>Trebuchet MS</vt:lpstr>
      <vt:lpstr>Wingdings 2</vt:lpstr>
      <vt:lpstr>Wingdings</vt:lpstr>
      <vt:lpstr>Calibri</vt:lpstr>
      <vt:lpstr>Arial Black</vt:lpstr>
      <vt:lpstr>Century Schoolbook</vt:lpstr>
      <vt:lpstr>Изящная</vt:lpstr>
      <vt:lpstr>Изящная</vt:lpstr>
      <vt:lpstr>Изящная</vt:lpstr>
      <vt:lpstr>Изящная</vt:lpstr>
      <vt:lpstr>Изящная</vt:lpstr>
      <vt:lpstr>Слайд 1</vt:lpstr>
      <vt:lpstr>Слайд 2</vt:lpstr>
      <vt:lpstr>Чистописание</vt:lpstr>
      <vt:lpstr>Слайд 4</vt:lpstr>
      <vt:lpstr>Слайд 5</vt:lpstr>
      <vt:lpstr>Слайд 6</vt:lpstr>
      <vt:lpstr>ЦЕЛЬ</vt:lpstr>
      <vt:lpstr>Слайд 8</vt:lpstr>
      <vt:lpstr>Слайд 9</vt:lpstr>
      <vt:lpstr>Слайд 10</vt:lpstr>
      <vt:lpstr>Слайд 11</vt:lpstr>
      <vt:lpstr>Слайд 12</vt:lpstr>
      <vt:lpstr>Слайд 13</vt:lpstr>
      <vt:lpstr>ФИЗКУЛЬТМИНУТКА</vt:lpstr>
      <vt:lpstr>Слайд 15</vt:lpstr>
      <vt:lpstr>Слайд 16</vt:lpstr>
      <vt:lpstr>Слайд 17</vt:lpstr>
      <vt:lpstr>Слайд 18</vt:lpstr>
      <vt:lpstr>Слайд 19</vt:lpstr>
      <vt:lpstr>Слайд 20</vt:lpstr>
      <vt:lpstr>Итог  урока</vt:lpstr>
      <vt:lpstr>Слайд 22</vt:lpstr>
      <vt:lpstr>Оцени свою работу</vt:lpstr>
      <vt:lpstr>Слайд 24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Ярмонов</cp:lastModifiedBy>
  <cp:revision>27</cp:revision>
  <dcterms:created xsi:type="dcterms:W3CDTF">2013-12-16T17:10:51Z</dcterms:created>
  <dcterms:modified xsi:type="dcterms:W3CDTF">2015-02-10T19:38:31Z</dcterms:modified>
</cp:coreProperties>
</file>